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03" r:id="rId5"/>
    <p:sldId id="304" r:id="rId6"/>
    <p:sldId id="283" r:id="rId7"/>
    <p:sldId id="301" r:id="rId8"/>
  </p:sldIdLst>
  <p:sldSz cx="9144000" cy="6858000" type="screen4x3"/>
  <p:notesSz cx="6954838" cy="93091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6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696"/>
        <p:guide pos="2204"/>
        <p:guide orient="horz" pos="2932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1965347" cy="465455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923725" y="0"/>
            <a:ext cx="1029504" cy="465455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r">
              <a:defRPr sz="1200"/>
            </a:lvl1pPr>
          </a:lstStyle>
          <a:p>
            <a:fld id="{62C82FAC-A95B-4F5B-B2D4-FCC6C55C8E9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r">
              <a:defRPr sz="1200"/>
            </a:lvl1pPr>
          </a:lstStyle>
          <a:p>
            <a:fld id="{BCC5B08C-BBA3-45C4-B9B0-1A85176B84B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42" y="136010"/>
            <a:ext cx="2657371" cy="38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0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r">
              <a:defRPr sz="1200"/>
            </a:lvl1pPr>
          </a:lstStyle>
          <a:p>
            <a:fld id="{17EB168D-C7F4-4D0A-BD70-51137DA4C85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4" tIns="45587" rIns="91174" bIns="45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1174" tIns="45587" rIns="91174" bIns="45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r">
              <a:defRPr sz="1200"/>
            </a:lvl1pPr>
          </a:lstStyle>
          <a:p>
            <a:fld id="{64024CBE-0A98-4611-AAF3-9FC86D08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6301"/>
            <a:ext cx="7772400" cy="1401289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7590"/>
            <a:ext cx="6400800" cy="1211284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9F64-D298-462C-A3ED-E47967EE30E3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7313" y="5543798"/>
            <a:ext cx="4191000" cy="39159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dirty="0"/>
              <a:t>รศ. ดร.อินทา</a:t>
            </a:r>
            <a:r>
              <a:rPr lang="th-TH" dirty="0" err="1"/>
              <a:t>เนีย</a:t>
            </a:r>
            <a:r>
              <a:rPr lang="th-TH" dirty="0"/>
              <a:t> กิจวิจัยเลิศ 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7313" y="5225141"/>
            <a:ext cx="4191000" cy="39188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990000"/>
                </a:solidFill>
              </a:defRPr>
            </a:lvl1pPr>
          </a:lstStyle>
          <a:p>
            <a:pPr lvl="0"/>
            <a:r>
              <a:rPr lang="th-TH" dirty="0"/>
              <a:t>วิจัยและพัฒนาโดย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864145"/>
            <a:ext cx="4191000" cy="29857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th-TH" dirty="0"/>
              <a:t>ภาควิชาวิศวกรรมทุกสรรพสิ่ง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0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7522-6B1C-4292-9DA9-76F39211B010}" type="datetime1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ini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6301"/>
            <a:ext cx="7772400" cy="1401289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7590"/>
            <a:ext cx="6400800" cy="1211284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27C-55A5-46FF-A4D2-B63C53304DF0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646"/>
            <a:ext cx="8229600" cy="4423517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000"/>
            </a:lvl1pPr>
            <a:lvl2pPr>
              <a:spcBef>
                <a:spcPts val="0"/>
              </a:spcBef>
              <a:defRPr sz="3600"/>
            </a:lvl2pPr>
            <a:lvl3pPr>
              <a:spcBef>
                <a:spcPts val="0"/>
              </a:spcBef>
              <a:defRPr sz="3200"/>
            </a:lvl3pPr>
            <a:lvl4pPr>
              <a:spcBef>
                <a:spcPts val="0"/>
              </a:spcBef>
              <a:defRPr sz="2800"/>
            </a:lvl4pPr>
            <a:lvl5pPr>
              <a:spcBef>
                <a:spcPts val="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F67A-F1FA-4431-8186-29F9AD836FE1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7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+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1793174"/>
            <a:ext cx="8229600" cy="4310743"/>
          </a:xfrm>
          <a:prstGeom prst="roundRect">
            <a:avLst>
              <a:gd name="adj" fmla="val 371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>
            <a:off x="457200" y="1793173"/>
            <a:ext cx="8229600" cy="2470069"/>
          </a:xfrm>
          <a:prstGeom prst="roundRect">
            <a:avLst>
              <a:gd name="adj" fmla="val 6604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FC0D-19F7-432B-B29F-C816E6C7E186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7200" y="2078182"/>
            <a:ext cx="8229600" cy="3135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1"/>
          </p:nvPr>
        </p:nvSpPr>
        <p:spPr>
          <a:xfrm>
            <a:off x="558140" y="2078182"/>
            <a:ext cx="8015844" cy="31351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558800" y="5308600"/>
            <a:ext cx="8015288" cy="676275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n-lt"/>
              </a:defRPr>
            </a:lvl1pPr>
          </a:lstStyle>
          <a:p>
            <a:pPr lvl="0"/>
            <a:r>
              <a:rPr lang="en-US" sz="2000" dirty="0">
                <a:latin typeface="+mn-lt"/>
              </a:rPr>
              <a:t>Chart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+Description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1793174"/>
            <a:ext cx="8229600" cy="4310743"/>
          </a:xfrm>
          <a:prstGeom prst="roundRect">
            <a:avLst>
              <a:gd name="adj" fmla="val 371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>
            <a:off x="457200" y="1793173"/>
            <a:ext cx="8229600" cy="2470069"/>
          </a:xfrm>
          <a:prstGeom prst="roundRect">
            <a:avLst>
              <a:gd name="adj" fmla="val 6604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E006-ABFF-467F-B90D-2877DA0EDB2A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7200" y="2078182"/>
            <a:ext cx="8229600" cy="3135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558800" y="5308600"/>
            <a:ext cx="8015288" cy="676275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n-lt"/>
              </a:defRPr>
            </a:lvl1pPr>
          </a:lstStyle>
          <a:p>
            <a:pPr lvl="0"/>
            <a:r>
              <a:rPr lang="en-US" sz="2000" dirty="0">
                <a:latin typeface="+mn-lt"/>
              </a:rPr>
              <a:t>Picture Description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58800" y="2078038"/>
            <a:ext cx="8015288" cy="301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385950" y="1793174"/>
            <a:ext cx="4114800" cy="4310743"/>
          </a:xfrm>
          <a:prstGeom prst="roundRect">
            <a:avLst>
              <a:gd name="adj" fmla="val 371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>
            <a:off x="385950" y="1793173"/>
            <a:ext cx="4114800" cy="2470069"/>
          </a:xfrm>
          <a:prstGeom prst="roundRect">
            <a:avLst>
              <a:gd name="adj" fmla="val 6604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BB07-73B1-40F3-B435-84086F5116AC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85950" y="2078182"/>
            <a:ext cx="4114800" cy="3135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550" y="5308600"/>
            <a:ext cx="3906322" cy="676275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n-lt"/>
              </a:defRPr>
            </a:lvl1pPr>
          </a:lstStyle>
          <a:p>
            <a:pPr lvl="0"/>
            <a:r>
              <a:rPr lang="en-US" sz="2000" dirty="0">
                <a:latin typeface="+mn-lt"/>
              </a:rPr>
              <a:t>Picture Description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87550" y="2078038"/>
            <a:ext cx="3906322" cy="301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>
            <a:off x="4611591" y="1799102"/>
            <a:ext cx="4114800" cy="4310743"/>
          </a:xfrm>
          <a:prstGeom prst="roundRect">
            <a:avLst>
              <a:gd name="adj" fmla="val 371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4611591" y="1799101"/>
            <a:ext cx="4114800" cy="2470069"/>
          </a:xfrm>
          <a:prstGeom prst="roundRect">
            <a:avLst>
              <a:gd name="adj" fmla="val 6604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4611591" y="2084110"/>
            <a:ext cx="4114800" cy="31351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713191" y="5314528"/>
            <a:ext cx="3906322" cy="676275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latin typeface="+mn-lt"/>
              </a:defRPr>
            </a:lvl1pPr>
          </a:lstStyle>
          <a:p>
            <a:pPr lvl="0"/>
            <a:r>
              <a:rPr lang="en-US" sz="2000" dirty="0">
                <a:latin typeface="+mn-lt"/>
              </a:rPr>
              <a:t>Picture Description</a:t>
            </a:r>
            <a:endParaRPr lang="en-US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713191" y="2083966"/>
            <a:ext cx="3906322" cy="301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7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Pictur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2603" y="1702646"/>
            <a:ext cx="4934196" cy="4423517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98C-B8A1-4D5B-A18D-3F5AF15E08E6}" type="datetime1">
              <a:rPr lang="en-US" smtClean="0"/>
              <a:t>8/4/2022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57200" y="1703388"/>
            <a:ext cx="3141663" cy="442277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8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93765"/>
            <a:ext cx="9144000" cy="5830785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6D5D-328D-4785-A3BE-27DD63E6DC85}" type="datetime1">
              <a:rPr lang="en-US" smtClean="0"/>
              <a:t>8/4/2022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422F-BB98-4E24-A80B-BCF434B6C4D6}" type="datetime1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1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78774"/>
            <a:ext cx="8229600" cy="823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2646"/>
            <a:ext cx="8229600" cy="4423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2388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7EF-CF26-4167-A67D-7EF8C96C782A}" type="datetime1">
              <a:rPr lang="en-US" smtClean="0"/>
              <a:t>8/4/2022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599"/>
            <a:ext cx="2052452" cy="29716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736270"/>
            <a:ext cx="8229600" cy="0"/>
          </a:xfrm>
          <a:prstGeom prst="line">
            <a:avLst/>
          </a:prstGeom>
          <a:ln>
            <a:solidFill>
              <a:srgbClr val="99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1345" y="6356350"/>
            <a:ext cx="4085112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2719" y="6356350"/>
            <a:ext cx="76595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F116DB-A468-3740-8B51-68F10C5D24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457200" y="6406671"/>
            <a:ext cx="318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400" dirty="0">
                <a:solidFill>
                  <a:schemeClr val="bg1"/>
                </a:solidFill>
              </a:rPr>
              <a:t>Faculty of Engineering,</a:t>
            </a:r>
            <a:r>
              <a:rPr lang="en-US" sz="1400" baseline="0" dirty="0">
                <a:solidFill>
                  <a:schemeClr val="bg1"/>
                </a:solidFill>
              </a:rPr>
              <a:t> Chulalongkorn University</a:t>
            </a:r>
          </a:p>
          <a:p>
            <a:pPr>
              <a:lnSpc>
                <a:spcPts val="1200"/>
              </a:lnSpc>
            </a:pPr>
            <a:r>
              <a:rPr lang="en-US" sz="1400" baseline="0" dirty="0">
                <a:solidFill>
                  <a:schemeClr val="bg1"/>
                </a:solidFill>
              </a:rPr>
              <a:t>www.eng.chula.ac.th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7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0" r:id="rId3"/>
    <p:sldLayoutId id="2147483663" r:id="rId4"/>
    <p:sldLayoutId id="2147483664" r:id="rId5"/>
    <p:sldLayoutId id="2147483666" r:id="rId6"/>
    <p:sldLayoutId id="2147483662" r:id="rId7"/>
    <p:sldLayoutId id="2147483665" r:id="rId8"/>
    <p:sldLayoutId id="2147483654" r:id="rId9"/>
    <p:sldLayoutId id="2147483655" r:id="rId10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buClr>
          <a:srgbClr val="C00000"/>
        </a:buClr>
        <a:buFont typeface="Wingdings" panose="05000000000000000000" pitchFamily="2" charset="2"/>
        <a:buChar char="§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buClr>
          <a:schemeClr val="bg1">
            <a:lumMod val="50000"/>
          </a:schemeClr>
        </a:buClr>
        <a:buSzPct val="80000"/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27C-55A5-46FF-A4D2-B63C53304DF0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F116DB-A468-3740-8B51-68F10C5D240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555" y="1408317"/>
            <a:ext cx="2241222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h-TH" sz="2200" dirty="0"/>
          </a:p>
          <a:p>
            <a:r>
              <a:rPr lang="th-TH" sz="1600" dirty="0"/>
              <a:t>        หลักฐานการจ่าย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37573" y="831558"/>
            <a:ext cx="844061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การเดินทางไปปฏิบัติงานในประเทศ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37574" y="1650986"/>
            <a:ext cx="3409006" cy="619105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646580" y="1609078"/>
            <a:ext cx="4969672" cy="4747271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1925" y="1816698"/>
            <a:ext cx="47014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u="sng" dirty="0"/>
              <a:t>ข้อควรระวัง</a:t>
            </a:r>
          </a:p>
          <a:p>
            <a:r>
              <a:rPr lang="th-TH" sz="1600" dirty="0"/>
              <a:t>1. กรณีเดินทางเดินด้วยพาหนะส่วนตัว ต้องได้รับอนุมัติจากหัวหน้าส่วนงาน</a:t>
            </a:r>
            <a:br>
              <a:rPr lang="th-TH" sz="1600" dirty="0"/>
            </a:br>
            <a:r>
              <a:rPr lang="th-TH" sz="1600" dirty="0"/>
              <a:t>2. กรณีเดินทางโดยเครื่องบิน รถไฟ ให้เบิกจ่ายตามที่จ่ายจริง คำนึงถึงความ    </a:t>
            </a:r>
          </a:p>
          <a:p>
            <a:r>
              <a:rPr lang="th-TH" sz="1600" dirty="0"/>
              <a:t>จำเป็นเหมาะสม และประหยัด</a:t>
            </a:r>
          </a:p>
          <a:p>
            <a:r>
              <a:rPr lang="th-TH" sz="1600" dirty="0"/>
              <a:t>3. ต้องจัดทำบันทึกขออนุมัติไปปฏิบัติงานต่างจังหวัด</a:t>
            </a:r>
            <a:br>
              <a:rPr lang="th-TH" sz="1600" dirty="0"/>
            </a:br>
            <a:r>
              <a:rPr lang="th-TH" sz="1600" dirty="0"/>
              <a:t>4. การเบิกจ่ายค่าเบี้ยเลี้ยงและที่พักให้เลือกตามเกณฑ์และอัตราอย่างใดอย่างหนึ่ง</a:t>
            </a:r>
            <a:br>
              <a:rPr lang="th-TH" sz="1600" dirty="0"/>
            </a:br>
            <a:r>
              <a:rPr lang="th-TH" sz="1600" dirty="0"/>
              <a:t>	4.1 กรณีเบิกค่าที่พักตามที่จ่ายจริง ต้องแสดงหลักฐานใบเสร็จรับเงินค่าที่พัก</a:t>
            </a:r>
            <a:br>
              <a:rPr lang="en-US" sz="1600" dirty="0"/>
            </a:br>
            <a:r>
              <a:rPr lang="en-US" sz="1600" dirty="0"/>
              <a:t>	4.2 </a:t>
            </a:r>
            <a:r>
              <a:rPr lang="th-TH" sz="1600" dirty="0"/>
              <a:t>กรณีเบิกค่าที่พักเหมาจ่ายรวมกับค่าเบี้ยเลี้ยง</a:t>
            </a:r>
            <a:br>
              <a:rPr lang="th-TH" sz="1600" dirty="0"/>
            </a:br>
            <a:r>
              <a:rPr lang="th-TH" sz="1600" dirty="0"/>
              <a:t>		- ให้แสดงหลักฐานค่าที่พักทุกครั้งที่มีการเบิกจ่าย</a:t>
            </a:r>
          </a:p>
          <a:p>
            <a:r>
              <a:rPr lang="th-TH" sz="1600" dirty="0"/>
              <a:t>	4.</a:t>
            </a:r>
            <a:r>
              <a:rPr lang="en-US" sz="1600" dirty="0"/>
              <a:t>3</a:t>
            </a:r>
            <a:r>
              <a:rPr lang="th-TH" sz="1600" dirty="0"/>
              <a:t> ให้เบิกจ่ายเฉพาะวันที่มีการเดินทางไปปฏิบัติงานจริงและไม่นับรวมจำนวนวันลาระหว่างไปปฏิบัติงานนั้น หากเป็นกรณีการลาก่อน หรือหลังปฏิบัติงานให้นับจำนวนวันเมื่อเริ่มต้นหรือสิ้นสุดเวลาปฏิบัติงานเท่านั้น</a:t>
            </a:r>
            <a:br>
              <a:rPr lang="th-TH" sz="1600" dirty="0"/>
            </a:br>
            <a:endParaRPr lang="th-TH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66391" y="2311999"/>
            <a:ext cx="3313390" cy="3956600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7101" y="2443188"/>
            <a:ext cx="32303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u="sng" dirty="0"/>
              <a:t>เอกสารการเบิกจ่ายไปปฏิบัติงานในประเทศ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แสดงใบเสร็จค่าตั๋วเครื่องบิน ค่าตั๋วรถไฟ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แสดงใบเสร็จค่าโรงแรม(</a:t>
            </a:r>
            <a:r>
              <a:rPr lang="en-US" sz="1600" dirty="0"/>
              <a:t>Portfolio </a:t>
            </a:r>
            <a:r>
              <a:rPr lang="th-TH" sz="1600" dirty="0"/>
              <a:t>ระบุชื่อผู้พัก และช่วงเวลาที่เข้าพัก)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จัดทำรายการการเดินทางไปปฏิบัติงาน </a:t>
            </a:r>
            <a:br>
              <a:rPr lang="th-TH" sz="1600" dirty="0"/>
            </a:br>
            <a:r>
              <a:rPr lang="th-TH" sz="1600" dirty="0"/>
              <a:t>(แบบ 8708)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กรณีเดินทางด้วยพาหนะส่วนตัว ให้แสดงใบเสร็จค่าน้ำมัน ค่าทางด่วนประกอบทุกครั้งที่มีการเบิกจ่าย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บันทึกขออนุมัติไปปฏิบัติงานต่างจังหวัด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12295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27C-55A5-46FF-A4D2-B63C53304DF0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F116DB-A468-3740-8B51-68F10C5D24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8607" y="512191"/>
            <a:ext cx="837006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การเดินทางไปปฏิบัติงานต่างประเทศ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54504" y="943607"/>
            <a:ext cx="4968040" cy="5720519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47569" y="1092381"/>
            <a:ext cx="4811261" cy="4370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br>
              <a:rPr lang="th-TH" dirty="0"/>
            </a:br>
            <a:r>
              <a:rPr lang="en-US" dirty="0"/>
              <a:t>1</a:t>
            </a:r>
            <a:r>
              <a:rPr lang="th-TH" sz="1600" dirty="0"/>
              <a:t>. ต้องจัดทำบันทึกขออนุมัติไปปฏิบัติงานต่างประเทศ</a:t>
            </a:r>
            <a:br>
              <a:rPr lang="th-TH" sz="1600" dirty="0"/>
            </a:br>
            <a:r>
              <a:rPr lang="en-US" sz="1600" dirty="0"/>
              <a:t>2</a:t>
            </a:r>
            <a:r>
              <a:rPr lang="th-TH" sz="1600" dirty="0"/>
              <a:t>. การเบิกจ่ายค่าเบี้ยเลี้ยงและที่พักให้เลือกตามเกณฑ์และอัตราอย่างใดอย่างหนึ่ง</a:t>
            </a:r>
            <a:br>
              <a:rPr lang="th-TH" sz="1600" dirty="0"/>
            </a:br>
            <a:r>
              <a:rPr lang="th-TH" sz="1600" dirty="0"/>
              <a:t>	</a:t>
            </a:r>
            <a:r>
              <a:rPr lang="en-US" sz="1600" dirty="0"/>
              <a:t>2</a:t>
            </a:r>
            <a:r>
              <a:rPr lang="th-TH" sz="1600" dirty="0"/>
              <a:t>.1 กรณีเบิกค่าที่พักตามที่จ่ายจริง ต้องแสดงหลักฐานใบเสร็จรับเงินค่าที่พัก </a:t>
            </a:r>
            <a:br>
              <a:rPr lang="th-TH" sz="1600" dirty="0"/>
            </a:br>
            <a:r>
              <a:rPr lang="th-TH" sz="1600" dirty="0"/>
              <a:t>	</a:t>
            </a:r>
            <a:r>
              <a:rPr lang="en-US" sz="1600" dirty="0"/>
              <a:t>2</a:t>
            </a:r>
            <a:r>
              <a:rPr lang="th-TH" sz="1600" dirty="0"/>
              <a:t>.2 กรณีเบิกค่าที่พักเหมาจ่ายรวมกับค่าเบี้ยเลี้ยง</a:t>
            </a:r>
            <a:br>
              <a:rPr lang="th-TH" sz="1600" dirty="0"/>
            </a:br>
            <a:r>
              <a:rPr lang="th-TH" sz="1600" dirty="0"/>
              <a:t>		- ให้แสดงหลักฐานค่าที่พักทุกครั้งที่มีการเบิกจ่าย</a:t>
            </a:r>
            <a:br>
              <a:rPr lang="th-TH" sz="1600" dirty="0"/>
            </a:br>
            <a:r>
              <a:rPr lang="th-TH" sz="1600" dirty="0"/>
              <a:t>	</a:t>
            </a:r>
            <a:r>
              <a:rPr lang="en-US" sz="1600" dirty="0"/>
              <a:t>2.</a:t>
            </a:r>
            <a:r>
              <a:rPr lang="th-TH" sz="1600" dirty="0"/>
              <a:t>3 ให้เบิกจ่ายเฉพาะวันที่มีการเดินทางไปปฏิบัติงานจริงและไม่นับรวมจำนวนวันลาระหว่างไปปฏิบัติงานนั้น หากเป็นกรณีการลาก่อน หรือหลังปฏิบัติงานให้นับจำนวนวันเมื่อเริ่มต้นหรือสิ้นสุดเวลาปฏิบัติงานเท่านั้น</a:t>
            </a:r>
          </a:p>
          <a:p>
            <a:r>
              <a:rPr lang="th-TH" sz="1600" dirty="0"/>
              <a:t>	</a:t>
            </a:r>
            <a:r>
              <a:rPr lang="en-US" sz="1600" dirty="0"/>
              <a:t>3</a:t>
            </a:r>
            <a:r>
              <a:rPr lang="th-TH" sz="1600" dirty="0"/>
              <a:t>. อัตราแลกเปลี่ยน</a:t>
            </a:r>
          </a:p>
          <a:p>
            <a:r>
              <a:rPr lang="th-TH" sz="1600" dirty="0"/>
              <a:t>		</a:t>
            </a:r>
            <a:r>
              <a:rPr lang="en-US" sz="1600" dirty="0"/>
              <a:t>3</a:t>
            </a:r>
            <a:r>
              <a:rPr lang="th-TH" sz="1600" dirty="0"/>
              <a:t>.1 ใช้อัตราแลกเปลี่ยน ณ วันที่เกิดรายการโดยแสดงหลักฐานประกอบการแลกเปลี่ยนเงินตราต่างประเทศ หรือหลักฐานการจ่าย</a:t>
            </a:r>
          </a:p>
          <a:p>
            <a:r>
              <a:rPr lang="th-TH" sz="1600" dirty="0"/>
              <a:t>		</a:t>
            </a:r>
            <a:r>
              <a:rPr lang="en-US" sz="1600" dirty="0"/>
              <a:t>3</a:t>
            </a:r>
            <a:r>
              <a:rPr lang="th-TH" sz="1600" dirty="0"/>
              <a:t>.2 ให้ใช้อัตราแลกเปลี่ยนของธนาคารแห่งประเทศไทย</a:t>
            </a:r>
            <a:br>
              <a:rPr lang="th-TH" sz="1600" dirty="0"/>
            </a:br>
            <a:r>
              <a:rPr lang="th-TH" sz="1600" dirty="0"/>
              <a:t> ก่อนวันเดินทางหนึ่งวัน ในกรณีที่ไม่มีหลักฐานการประกอบการแลกเปลี่ยนเงินตราต่างประเทศ หรือหลักฐานการจ่าย</a:t>
            </a:r>
            <a:br>
              <a:rPr lang="th-TH" sz="1600" dirty="0"/>
            </a:br>
            <a:endParaRPr lang="th-TH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u="sng" dirty="0"/>
          </a:p>
        </p:txBody>
      </p:sp>
      <p:sp>
        <p:nvSpPr>
          <p:cNvPr id="3" name="Right Arrow 2"/>
          <p:cNvSpPr/>
          <p:nvPr/>
        </p:nvSpPr>
        <p:spPr>
          <a:xfrm>
            <a:off x="3663108" y="1897774"/>
            <a:ext cx="445776" cy="3582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709" y="1308733"/>
            <a:ext cx="38938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u="sng" dirty="0"/>
              <a:t>เอกสารการเบิกจ่ายไปปฏิบัติงานในต่างประเทศ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แสดงใบเสร็จค่าตั๋วเครื่องบิน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E-Ticket </a:t>
            </a:r>
            <a:r>
              <a:rPr lang="th-TH" sz="1600" dirty="0"/>
              <a:t>(ระบุชื่อผู้เดินทาง และวันที่เดินทาง)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 แสดง </a:t>
            </a:r>
            <a:r>
              <a:rPr lang="en-US" sz="1600" dirty="0"/>
              <a:t>Boarding Pass </a:t>
            </a:r>
            <a:endParaRPr lang="th-TH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แสดงใบเสร็จค่าโรงแรม (</a:t>
            </a:r>
            <a:r>
              <a:rPr lang="en-US" sz="1600" dirty="0"/>
              <a:t>Portfolio </a:t>
            </a:r>
            <a:r>
              <a:rPr lang="th-TH" sz="1600" dirty="0"/>
              <a:t>ระบุชื่อผู้พัก และช่วงเวลาที่เข้าพัก)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จัดทำรายการการเดินทางไปปฏิบัติงาน </a:t>
            </a:r>
            <a:br>
              <a:rPr lang="th-TH" sz="1600" dirty="0"/>
            </a:br>
            <a:r>
              <a:rPr lang="th-TH" sz="1600" dirty="0"/>
              <a:t>(แบบ 8708)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บันทึกขออนุมัติไปปฏิบัติงานต่างประเทศ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แนบอัตราแลกเปลี่ยน ธ.แห่งประเทศไทย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1600" dirty="0"/>
              <a:t>กรณีใช้บัตรเครดิต แนบใบเรียกเก็บเงินจากธนาคาร</a:t>
            </a:r>
          </a:p>
          <a:p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246824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573" y="662184"/>
            <a:ext cx="844061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เงินยืมรองจ่าย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6928" y="1459671"/>
            <a:ext cx="48112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u="sng" dirty="0">
                <a:solidFill>
                  <a:schemeClr val="accent1">
                    <a:lumMod val="75000"/>
                  </a:schemeClr>
                </a:solidFill>
              </a:rPr>
              <a:t>กรณียืมเงินรองจ่ายไปปฏิบัติงานในประเทศหรือต่างประเทศ</a:t>
            </a:r>
          </a:p>
          <a:p>
            <a:r>
              <a:rPr lang="th-TH" b="1" u="sng" dirty="0"/>
              <a:t>ข้อควรระวัง</a:t>
            </a:r>
          </a:p>
          <a:p>
            <a:r>
              <a:rPr lang="th-TH" dirty="0"/>
              <a:t>1. ให้ผู้เดินทางเป็นผู้ยืม</a:t>
            </a:r>
            <a:br>
              <a:rPr lang="th-TH" dirty="0"/>
            </a:br>
            <a:r>
              <a:rPr lang="th-TH" dirty="0"/>
              <a:t>2. เดินทางเป็นหมู่คณะ ให้หัวหน้าคณะเดินทางหรือผู้ที่ได้รับมอบหมายจากผู้มีอำนาจอนุมัติเดินทางเป็นผู้ยืม</a:t>
            </a:r>
            <a:br>
              <a:rPr lang="th-TH" dirty="0"/>
            </a:br>
            <a:br>
              <a:rPr lang="th-TH" dirty="0"/>
            </a:br>
            <a:r>
              <a:rPr lang="th-TH" u="sng" dirty="0">
                <a:solidFill>
                  <a:schemeClr val="accent1">
                    <a:lumMod val="75000"/>
                  </a:schemeClr>
                </a:solidFill>
              </a:rPr>
              <a:t>กรณียืมเงินรองจ่ายในโครงการวิจัย หรือในโครงการบริการวิชาการ</a:t>
            </a:r>
            <a:br>
              <a:rPr lang="th-TH" u="sng" dirty="0"/>
            </a:br>
            <a:r>
              <a:rPr lang="th-TH" dirty="0"/>
              <a:t>- ให้หัวหน้าโครงการเป็นผู้ยืม</a:t>
            </a:r>
            <a:br>
              <a:rPr lang="th-TH" dirty="0"/>
            </a:br>
            <a:r>
              <a:rPr lang="th-TH" b="1" u="sng" dirty="0"/>
              <a:t>ข้อควรระวัง</a:t>
            </a:r>
            <a:br>
              <a:rPr lang="th-TH" b="1" u="sng" dirty="0"/>
            </a:br>
            <a:r>
              <a:rPr lang="th-TH" dirty="0"/>
              <a:t>1. มิให้ยืมเงินรองจ่ายเพื่อจ่ายในหมวดครุภัณฑ์ หมวดเงินเดือนค่าจ้าง และหมวดค่าตอบแทน ในรายการดังต่อไปนี้</a:t>
            </a:r>
            <a:br>
              <a:rPr lang="th-TH" dirty="0"/>
            </a:br>
            <a:r>
              <a:rPr lang="th-TH" dirty="0"/>
              <a:t>	1.1 ค่าตอบแทนที่มีอัตราเบิกจ่ายเป็นรายเดือน</a:t>
            </a:r>
            <a:br>
              <a:rPr lang="th-TH" dirty="0"/>
            </a:br>
            <a:r>
              <a:rPr lang="th-TH" dirty="0"/>
              <a:t>	1.2 ค่าตอบแทนที่ปรึกษา เจ้าหน้าที่ ผู้ประสานงานโครงการการให้บริการทางวิชาการ</a:t>
            </a:r>
            <a:br>
              <a:rPr lang="th-TH" dirty="0"/>
            </a:br>
            <a:r>
              <a:rPr lang="th-TH" dirty="0"/>
              <a:t>	1.3 ค่าตอบแทนผู้วิจัย หรือผู้ช่วยวิจัย</a:t>
            </a:r>
            <a:br>
              <a:rPr lang="th-TH" dirty="0"/>
            </a:br>
            <a:r>
              <a:rPr lang="th-TH" dirty="0"/>
              <a:t>2. ในกรณีที่มีเงินยืมรองจ่ายครบกำหนดส่งคืน แต่ผู้คืนยังมิได้คืนเงินยืมรองจ่ายที่ครบกำหนด ผู้นั้นจะขอยืมเงินรองจ่ายจำนวนใหม่มิได้</a:t>
            </a:r>
          </a:p>
          <a:p>
            <a:endParaRPr lang="th-TH" dirty="0"/>
          </a:p>
          <a:p>
            <a:br>
              <a:rPr lang="th-TH" dirty="0"/>
            </a:br>
            <a:endParaRPr lang="th-TH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3553372" y="1308515"/>
            <a:ext cx="5253744" cy="495993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9442" y="1661387"/>
            <a:ext cx="2626810" cy="2227567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228" y="1958232"/>
            <a:ext cx="33539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u="sng" dirty="0"/>
              <a:t>อนุมัติยืมเงินรองจ่าย โดยระบุ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sz="2000" dirty="0"/>
              <a:t>วัตถุประสงค์การยืม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sz="2000" dirty="0"/>
              <a:t>จำนวนเงินที่จะยืม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sz="2000" dirty="0"/>
              <a:t>ชื่อตำแหน่งผู้ยืม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sz="2000" dirty="0"/>
              <a:t>วันที่ครบกำหนดส่งคืนเงินยืม</a:t>
            </a:r>
          </a:p>
          <a:p>
            <a:br>
              <a:rPr lang="th-TH" sz="2000" b="1" u="sng" dirty="0"/>
            </a:br>
            <a:br>
              <a:rPr lang="th-TH" sz="2000" b="1" u="sng" dirty="0"/>
            </a:br>
            <a:endParaRPr lang="th-TH" sz="2000" b="1" u="sng" dirty="0"/>
          </a:p>
          <a:p>
            <a:endParaRPr lang="th-TH" dirty="0"/>
          </a:p>
          <a:p>
            <a:endParaRPr lang="th-TH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31670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27C-55A5-46FF-A4D2-B63C53304DF0}" type="datetime1">
              <a:rPr lang="en-US" smtClean="0"/>
              <a:t>8/4/2022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F116DB-A468-3740-8B51-68F10C5D24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181" y="1445470"/>
            <a:ext cx="4329633" cy="861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h-TH" sz="2200" dirty="0"/>
          </a:p>
          <a:p>
            <a:r>
              <a:rPr lang="th-TH" sz="2800" dirty="0"/>
              <a:t>รูปแบบใบเสร็จรับเงิน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37573" y="831558"/>
            <a:ext cx="844061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ลงทะเบียนการฝึกอบรม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1049" y="1625833"/>
            <a:ext cx="2541030" cy="76070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05856" y="1696927"/>
            <a:ext cx="45660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u="sng" dirty="0"/>
              <a:t>ข้อควรระวัง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dirty="0"/>
              <a:t>ต้องมีชื่อคณะวิศวกรรมศาสตร์ (ชื่อผู้เข้าอบรม)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dirty="0"/>
              <a:t>ต้องลงวันที่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h-TH" dirty="0"/>
              <a:t>ต้องมีลายเซ็น ผู้รับเงิน</a:t>
            </a:r>
          </a:p>
          <a:p>
            <a:endParaRPr lang="th-TH" dirty="0"/>
          </a:p>
          <a:p>
            <a:r>
              <a:rPr lang="th-TH" sz="2000" b="1" u="sng" dirty="0"/>
              <a:t>ใบเสร็จรับเงิน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dirty="0"/>
              <a:t>ต้องใช้เอกสารที่เป็นต้นฉบับเท่านั้น </a:t>
            </a:r>
          </a:p>
          <a:p>
            <a:endParaRPr lang="en-US" sz="2000" b="1" u="sng" dirty="0"/>
          </a:p>
        </p:txBody>
      </p:sp>
      <p:sp>
        <p:nvSpPr>
          <p:cNvPr id="10" name="Rounded Rectangle 9"/>
          <p:cNvSpPr/>
          <p:nvPr/>
        </p:nvSpPr>
        <p:spPr>
          <a:xfrm>
            <a:off x="4279331" y="1573595"/>
            <a:ext cx="3625614" cy="2525023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74" y="2630756"/>
            <a:ext cx="2536005" cy="338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23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ระบบการรับรองมาตรฐานคุณภาพการศึกษาวิศวกรรมศาสตร์ ตามเกณฑ์ผลลัพธ์ (TABEE/ABET)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21&quot;/&gt;&lt;property id=&quot;20307&quot; value=&quot;265&quot;/&gt;&lt;/object&gt;&lt;object type=&quot;3&quot; unique_id=&quot;10035&quot;&gt;&lt;property id=&quot;20148&quot; value=&quot;5&quot;/&gt;&lt;property id=&quot;20300&quot; value=&quot;Slide 10&quot;/&gt;&lt;property id=&quot;20307&quot; value=&quot;266&quot;/&gt;&lt;/object&gt;&lt;object type=&quot;3&quot; unique_id=&quot;10036&quot;&gt;&lt;property id=&quot;20148&quot; value=&quot;5&quot;/&gt;&lt;property id=&quot;20300&quot; value=&quot;Slide 13&quot;/&gt;&lt;property id=&quot;20307&quot; value=&quot;267&quot;/&gt;&lt;/object&gt;&lt;object type=&quot;3&quot; unique_id=&quot;10141&quot;&gt;&lt;property id=&quot;20148&quot; value=&quot;5&quot;/&gt;&lt;property id=&quot;20300&quot; value=&quot;Slide 11&quot;/&gt;&lt;property id=&quot;20307&quot; value=&quot;268&quot;/&gt;&lt;/object&gt;&lt;object type=&quot;3&quot; unique_id=&quot;10142&quot;&gt;&lt;property id=&quot;20148&quot; value=&quot;5&quot;/&gt;&lt;property id=&quot;20300&quot; value=&quot;Slide 16&quot;/&gt;&lt;property id=&quot;20307&quot; value=&quot;269&quot;/&gt;&lt;/object&gt;&lt;object type=&quot;3&quot; unique_id=&quot;10143&quot;&gt;&lt;property id=&quot;20148&quot; value=&quot;5&quot;/&gt;&lt;property id=&quot;20300&quot; value=&quot;Slide 18&quot;/&gt;&lt;property id=&quot;20307&quot; value=&quot;270&quot;/&gt;&lt;/object&gt;&lt;object type=&quot;3&quot; unique_id=&quot;10144&quot;&gt;&lt;property id=&quot;20148&quot; value=&quot;5&quot;/&gt;&lt;property id=&quot;20300&quot; value=&quot;Slide 19&quot;/&gt;&lt;property id=&quot;20307&quot; value=&quot;271&quot;/&gt;&lt;/object&gt;&lt;object type=&quot;3&quot; unique_id=&quot;10145&quot;&gt;&lt;property id=&quot;20148&quot; value=&quot;5&quot;/&gt;&lt;property id=&quot;20300&quot; value=&quot;Slide 20&quot;/&gt;&lt;property id=&quot;20307&quot; value=&quot;272&quot;/&gt;&lt;/object&gt;&lt;object type=&quot;3&quot; unique_id=&quot;10200&quot;&gt;&lt;property id=&quot;20148&quot; value=&quot;5&quot;/&gt;&lt;property id=&quot;20300&quot; value=&quot;Slide 7&quot;/&gt;&lt;property id=&quot;20307&quot; value=&quot;273&quot;/&gt;&lt;/object&gt;&lt;object type=&quot;3&quot; unique_id=&quot;10202&quot;&gt;&lt;property id=&quot;20148&quot; value=&quot;5&quot;/&gt;&lt;property id=&quot;20300&quot; value=&quot;Slide 14&quot;/&gt;&lt;property id=&quot;20307&quot; value=&quot;275&quot;/&gt;&lt;/object&gt;&lt;object type=&quot;3&quot; unique_id=&quot;10203&quot;&gt;&lt;property id=&quot;20148&quot; value=&quot;5&quot;/&gt;&lt;property id=&quot;20300&quot; value=&quot;Slide 12&quot;/&gt;&lt;property id=&quot;20307&quot; value=&quot;276&quot;/&gt;&lt;/object&gt;&lt;object type=&quot;3&quot; unique_id=&quot;10458&quot;&gt;&lt;property id=&quot;20148&quot; value=&quot;5&quot;/&gt;&lt;property id=&quot;20300&quot; value=&quot;Slide 15&quot;/&gt;&lt;property id=&quot;20307&quot; value=&quot;277&quot;/&gt;&lt;/object&gt;&lt;object type=&quot;3&quot; unique_id=&quot;10525&quot;&gt;&lt;property id=&quot;20148&quot; value=&quot;5&quot;/&gt;&lt;property id=&quot;20300&quot; value=&quot;Slide 17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hulaEngineering">
  <a:themeElements>
    <a:clrScheme name="Chula Engineering">
      <a:dk1>
        <a:sysClr val="windowText" lastClr="000000"/>
      </a:dk1>
      <a:lt1>
        <a:sysClr val="window" lastClr="FFFFFF"/>
      </a:lt1>
      <a:dk2>
        <a:srgbClr val="85312F"/>
      </a:dk2>
      <a:lt2>
        <a:srgbClr val="EEECE1"/>
      </a:lt2>
      <a:accent1>
        <a:srgbClr val="D99694"/>
      </a:accent1>
      <a:accent2>
        <a:srgbClr val="BFBFBF"/>
      </a:accent2>
      <a:accent3>
        <a:srgbClr val="E36C09"/>
      </a:accent3>
      <a:accent4>
        <a:srgbClr val="548DD4"/>
      </a:accent4>
      <a:accent5>
        <a:srgbClr val="C3D69B"/>
      </a:accent5>
      <a:accent6>
        <a:srgbClr val="76923C"/>
      </a:accent6>
      <a:hlink>
        <a:srgbClr val="548DD4"/>
      </a:hlink>
      <a:folHlink>
        <a:srgbClr val="B2A2C7"/>
      </a:folHlink>
    </a:clrScheme>
    <a:fontScheme name="Chula Engineering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34050A2922146A9F6029BC9BB238A" ma:contentTypeVersion="11" ma:contentTypeDescription="Create a new document." ma:contentTypeScope="" ma:versionID="c9c2ed805c2dc12770deb06d4643fb80">
  <xsd:schema xmlns:xsd="http://www.w3.org/2001/XMLSchema" xmlns:xs="http://www.w3.org/2001/XMLSchema" xmlns:p="http://schemas.microsoft.com/office/2006/metadata/properties" xmlns:ns3="fe6a6b51-dbae-4303-a20d-810da91a8418" targetNamespace="http://schemas.microsoft.com/office/2006/metadata/properties" ma:root="true" ma:fieldsID="a67ac18290b433a49023439ec9c87483" ns3:_="">
    <xsd:import namespace="fe6a6b51-dbae-4303-a20d-810da91a84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a6b51-dbae-4303-a20d-810da91a84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FAD7E0-F007-4E98-AF65-073E915425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237F12-D4F9-4CD9-BFAB-9E8D21939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6a6b51-dbae-4303-a20d-810da91a84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8340EB-E809-4568-923F-60083701C18C}">
  <ds:schemaRefs>
    <ds:schemaRef ds:uri="http://schemas.microsoft.com/office/2006/documentManagement/types"/>
    <ds:schemaRef ds:uri="fe6a6b51-dbae-4303-a20d-810da91a8418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744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Cordia New</vt:lpstr>
      <vt:lpstr>TH Sarabun New</vt:lpstr>
      <vt:lpstr>Wingdings</vt:lpstr>
      <vt:lpstr>ChulaEngineering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Macintosh</dc:creator>
  <cp:lastModifiedBy>Tanaphol Noitunk</cp:lastModifiedBy>
  <cp:revision>194</cp:revision>
  <cp:lastPrinted>2017-12-27T08:34:20Z</cp:lastPrinted>
  <dcterms:created xsi:type="dcterms:W3CDTF">2013-12-12T07:22:23Z</dcterms:created>
  <dcterms:modified xsi:type="dcterms:W3CDTF">2022-08-04T12:58:32Z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0x010100B5834050A2922146A9F6029BC9BB238A</vt:lpwstr>
  </property>
</Properties>
</file>